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 b="def" i="def"/>
      <a:tcStyle>
        <a:tcBdr/>
        <a:fill>
          <a:solidFill>
            <a:srgbClr val="E6EBF3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 b="def" i="def"/>
      <a:tcStyle>
        <a:tcBdr/>
        <a:fill>
          <a:solidFill>
            <a:srgbClr val="E7F2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 b="def" i="def"/>
      <a:tcStyle>
        <a:tcBdr/>
        <a:fill>
          <a:solidFill>
            <a:srgbClr val="F6E7EC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jpe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  <a:lvl2pPr marL="777875" indent="-333375" algn="ctr">
              <a:spcBef>
                <a:spcPts val="0"/>
              </a:spcBef>
              <a:defRPr i="1" sz="2400"/>
            </a:lvl2pPr>
            <a:lvl3pPr marL="1222375" indent="-333375" algn="ctr">
              <a:spcBef>
                <a:spcPts val="0"/>
              </a:spcBef>
              <a:defRPr i="1" sz="2400"/>
            </a:lvl3pPr>
            <a:lvl4pPr marL="1666875" indent="-333375" algn="ctr">
              <a:spcBef>
                <a:spcPts val="0"/>
              </a:spcBef>
              <a:defRPr i="1" sz="2400"/>
            </a:lvl4pPr>
            <a:lvl5pPr marL="2111375" indent="-333375" algn="ctr">
              <a:spcBef>
                <a:spcPts val="0"/>
              </a:spcBef>
              <a:defRPr i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“Type a quote here.”"/>
          <p:cNvSpPr txBox="1"/>
          <p:nvPr>
            <p:ph type="body" sz="quarter" idx="13"/>
          </p:nvPr>
        </p:nvSpPr>
        <p:spPr>
          <a:xfrm>
            <a:off x="1270000" y="4308599"/>
            <a:ext cx="10464800" cy="609777"/>
          </a:xfrm>
          <a:prstGeom prst="rect">
            <a:avLst/>
          </a:prstGeom>
        </p:spPr>
        <p:txBody>
          <a:bodyPr/>
          <a:lstStyle/>
          <a:p>
            <a:pPr marL="0" indent="0" algn="ctr" defTabSz="572516">
              <a:spcBef>
                <a:spcPts val="0"/>
              </a:spcBef>
              <a:buSzTx/>
              <a:buNone/>
              <a:defRPr sz="3332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19250" y="673100"/>
            <a:ext cx="9758017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8918"/>
            <a:ext cx="5334002" cy="82169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bds_20141120192951_Flight-Patterns-by-Aaron-Koblin.jpg" descr="bds_20141120192951_Flight-Patterns-by-Aaron-Koblin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" y="812800"/>
            <a:ext cx="13004803" cy="812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Intro to Tableau"/>
          <p:cNvSpPr txBox="1"/>
          <p:nvPr>
            <p:ph type="ctrTitle"/>
          </p:nvPr>
        </p:nvSpPr>
        <p:spPr>
          <a:xfrm>
            <a:off x="1270000" y="63500"/>
            <a:ext cx="10464800" cy="1130300"/>
          </a:xfrm>
          <a:prstGeom prst="rect">
            <a:avLst/>
          </a:prstGeom>
        </p:spPr>
        <p:txBody>
          <a:bodyPr/>
          <a:lstStyle>
            <a:lvl1pPr defTabSz="484886">
              <a:defRPr sz="6600"/>
            </a:lvl1pPr>
          </a:lstStyle>
          <a:p>
            <a:pPr/>
            <a:r>
              <a:t>Intro to Tableau</a:t>
            </a:r>
          </a:p>
        </p:txBody>
      </p:sp>
      <p:sp>
        <p:nvSpPr>
          <p:cNvPr id="121" name="Story-Telling Through Data Visualization"/>
          <p:cNvSpPr txBox="1"/>
          <p:nvPr>
            <p:ph type="subTitle" sz="quarter" idx="1"/>
          </p:nvPr>
        </p:nvSpPr>
        <p:spPr>
          <a:xfrm>
            <a:off x="1270000" y="1282700"/>
            <a:ext cx="10464800" cy="1130300"/>
          </a:xfrm>
          <a:prstGeom prst="rect">
            <a:avLst/>
          </a:prstGeom>
        </p:spPr>
        <p:txBody>
          <a:bodyPr/>
          <a:lstStyle>
            <a:lvl1pPr defTabSz="321309">
              <a:defRPr sz="4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Story-Telling Through Data Visualization</a:t>
            </a:r>
          </a:p>
        </p:txBody>
      </p:sp>
      <p:sp>
        <p:nvSpPr>
          <p:cNvPr id="122" name="By: Alex Sorenson"/>
          <p:cNvSpPr txBox="1"/>
          <p:nvPr/>
        </p:nvSpPr>
        <p:spPr>
          <a:xfrm>
            <a:off x="1270000" y="8375121"/>
            <a:ext cx="10464800" cy="620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245363">
              <a:defRPr sz="3300">
                <a:solidFill>
                  <a:srgbClr val="FFFFFF"/>
                </a:solidFill>
              </a:defRPr>
            </a:lvl1pPr>
          </a:lstStyle>
          <a:p>
            <a:pPr/>
            <a:r>
              <a:t>By: Alex Sorenson</a:t>
            </a:r>
          </a:p>
        </p:txBody>
      </p:sp>
      <p:sp>
        <p:nvSpPr>
          <p:cNvPr id="123" name="Tableau Public Download…"/>
          <p:cNvSpPr txBox="1"/>
          <p:nvPr/>
        </p:nvSpPr>
        <p:spPr>
          <a:xfrm>
            <a:off x="72965" y="8940986"/>
            <a:ext cx="4053536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t>Tableau Public Download</a:t>
            </a:r>
          </a:p>
          <a:p>
            <a:pPr algn="l"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t>https://public.tableau.com/</a:t>
            </a:r>
          </a:p>
        </p:txBody>
      </p:sp>
      <p:sp>
        <p:nvSpPr>
          <p:cNvPr id="124" name="Datasets…"/>
          <p:cNvSpPr txBox="1"/>
          <p:nvPr/>
        </p:nvSpPr>
        <p:spPr>
          <a:xfrm>
            <a:off x="7774264" y="8940987"/>
            <a:ext cx="527852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t>Datasets</a:t>
            </a:r>
          </a:p>
          <a:p>
            <a:pPr algn="r"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t>https://www.heyalexs.com/Data.zip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81276" y="916515"/>
            <a:ext cx="7842248" cy="5222937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Tableau Public Download: https://public.tableau.com/"/>
          <p:cNvSpPr txBox="1"/>
          <p:nvPr/>
        </p:nvSpPr>
        <p:spPr>
          <a:xfrm>
            <a:off x="2559963" y="6966136"/>
            <a:ext cx="788487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Tableau Public Download: https://public.tableau.com/</a:t>
            </a:r>
          </a:p>
        </p:txBody>
      </p:sp>
      <p:sp>
        <p:nvSpPr>
          <p:cNvPr id="149" name="Datasets: https://www.heyalexs.com/TableauPowerBI_data.zip"/>
          <p:cNvSpPr txBox="1"/>
          <p:nvPr/>
        </p:nvSpPr>
        <p:spPr>
          <a:xfrm>
            <a:off x="3132074" y="7956737"/>
            <a:ext cx="674065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Datasets: https://www.heyalexs.com/Data.zip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TNC.jpg" descr="TNC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86106" y="-1258"/>
            <a:ext cx="16256002" cy="97536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Optum_HQ1.jpg" descr="Optum_HQ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roup"/>
          <p:cNvGrpSpPr/>
          <p:nvPr/>
        </p:nvGrpSpPr>
        <p:grpSpPr>
          <a:xfrm>
            <a:off x="2953346" y="2680393"/>
            <a:ext cx="7098108" cy="4392814"/>
            <a:chOff x="0" y="0"/>
            <a:chExt cx="7098106" cy="4392813"/>
          </a:xfrm>
        </p:grpSpPr>
        <p:sp>
          <p:nvSpPr>
            <p:cNvPr id="130" name="Consulting for a Consulting firm…"/>
            <p:cNvSpPr txBox="1"/>
            <p:nvPr/>
          </p:nvSpPr>
          <p:spPr>
            <a:xfrm>
              <a:off x="0" y="3658986"/>
              <a:ext cx="7098107" cy="7338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sz="42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Neue"/>
                </a:defRPr>
              </a:lvl1pPr>
            </a:lstStyle>
            <a:p>
              <a:pPr/>
              <a:r>
                <a:t>Smart Data Solution Center</a:t>
              </a:r>
            </a:p>
          </p:txBody>
        </p:sp>
        <p:pic>
          <p:nvPicPr>
            <p:cNvPr id="131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961553" y="0"/>
              <a:ext cx="3175001" cy="36449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Tableau_RGB.png" descr="Tableau_RGB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" y="3530260"/>
            <a:ext cx="13004803" cy="26930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Screen Shot 2018-06-19 at 6.22.06 PM.png" descr="Screen Shot 2018-06-19 at 6.22.0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8174" y="2216805"/>
            <a:ext cx="5025147" cy="531999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Screen Shot 2018-06-19 at 6.34.27 PM.png" descr="Screen Shot 2018-06-19 at 6.34.27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46961" y="1495980"/>
            <a:ext cx="6184242" cy="6761640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Arrow"/>
          <p:cNvSpPr/>
          <p:nvPr/>
        </p:nvSpPr>
        <p:spPr>
          <a:xfrm>
            <a:off x="5431063" y="4447949"/>
            <a:ext cx="988550" cy="857703"/>
          </a:xfrm>
          <a:prstGeom prst="rightArrow">
            <a:avLst>
              <a:gd name="adj1" fmla="val 37738"/>
              <a:gd name="adj2" fmla="val 46345"/>
            </a:avLst>
          </a:prstGeom>
          <a:solidFill>
            <a:srgbClr val="349ED8"/>
          </a:solidFill>
          <a:ln w="12700">
            <a:solidFill>
              <a:srgbClr val="349ED8"/>
            </a:solidFill>
            <a:miter/>
          </a:ln>
        </p:spPr>
        <p:txBody>
          <a:bodyPr lIns="50800" tIns="50800" rIns="50800" bIns="50800" anchor="ctr"/>
          <a:lstStyle/>
          <a:p>
            <a:pPr algn="l" defTabSz="914400">
              <a:defRPr sz="1800">
                <a:solidFill>
                  <a:srgbClr val="032D3E"/>
                </a:solidFill>
                <a:latin typeface="Calibri Light"/>
                <a:ea typeface="Calibri Light"/>
                <a:cs typeface="Calibri Light"/>
                <a:sym typeface="Calibri Light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HSID Dashboar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HSID Dashboard</a:t>
            </a:r>
          </a:p>
        </p:txBody>
      </p:sp>
      <p:pic>
        <p:nvPicPr>
          <p:cNvPr id="141" name="image003.png" descr="image00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" y="833904"/>
            <a:ext cx="13004803" cy="80857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Commercial Market Outlook.png" descr="Commercial Market Outlook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911" y="-2"/>
            <a:ext cx="12584978" cy="97536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Screen Shot 2018-08-27 at 8.38.01 PM.png" descr="Screen Shot 2018-08-27 at 8.38.0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6064" y="306452"/>
            <a:ext cx="10552671" cy="91406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